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8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cid:image001.png@01D9634D.8D807D2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47" y="5439708"/>
            <a:ext cx="3244379" cy="114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507067" y="3426032"/>
            <a:ext cx="7766936" cy="1646302"/>
          </a:xfrm>
        </p:spPr>
        <p:txBody>
          <a:bodyPr/>
          <a:lstStyle/>
          <a:p>
            <a:pPr algn="ctr"/>
            <a:r>
              <a:rPr lang="nl-NL" sz="5400" dirty="0">
                <a:solidFill>
                  <a:srgbClr val="0070C0"/>
                </a:solidFill>
              </a:rPr>
              <a:t>Omzetting </a:t>
            </a:r>
            <a:br>
              <a:rPr lang="nl-NL" sz="5400" dirty="0">
                <a:solidFill>
                  <a:srgbClr val="0070C0"/>
                </a:solidFill>
              </a:rPr>
            </a:br>
            <a:r>
              <a:rPr lang="nl-NL" sz="5400" dirty="0">
                <a:solidFill>
                  <a:srgbClr val="0070C0"/>
                </a:solidFill>
              </a:rPr>
              <a:t>Dierenasiel Almere</a:t>
            </a:r>
            <a:br>
              <a:rPr lang="nl-NL" sz="5400" dirty="0">
                <a:solidFill>
                  <a:srgbClr val="0070C0"/>
                </a:solidFill>
              </a:rPr>
            </a:br>
            <a:r>
              <a:rPr lang="nl-NL" sz="5400" dirty="0">
                <a:solidFill>
                  <a:srgbClr val="0070C0"/>
                </a:solidFill>
              </a:rPr>
              <a:t>van Vereniging naar Stichting</a:t>
            </a:r>
            <a:endParaRPr lang="nl-N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421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880600" cy="1320800"/>
          </a:xfrm>
        </p:spPr>
        <p:txBody>
          <a:bodyPr>
            <a:normAutofit/>
          </a:bodyPr>
          <a:lstStyle/>
          <a:p>
            <a:r>
              <a:rPr lang="nl-NL" sz="3200" dirty="0"/>
              <a:t>Beoogde verantwoordelijkheden MT</a:t>
            </a:r>
            <a:endParaRPr lang="nl-NL" dirty="0"/>
          </a:p>
        </p:txBody>
      </p:sp>
      <p:pic>
        <p:nvPicPr>
          <p:cNvPr id="4" name="Tijdelijke aanduiding voor inhoud 3" descr="cid:image001.png@01D9634D.8D807D2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51" y="6209612"/>
            <a:ext cx="1685714" cy="49523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54658AA3-34BF-E369-E70C-DE58AAA5A644}"/>
              </a:ext>
            </a:extLst>
          </p:cNvPr>
          <p:cNvSpPr txBox="1"/>
          <p:nvPr/>
        </p:nvSpPr>
        <p:spPr>
          <a:xfrm>
            <a:off x="688303" y="1636374"/>
            <a:ext cx="4860000" cy="2160000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R="0" algn="l" rtl="0"/>
            <a:r>
              <a:rPr lang="nl-NL" sz="1200" b="1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  <a:t>Dagelijkse</a:t>
            </a:r>
            <a:r>
              <a:rPr lang="nl-NL" sz="1400" b="1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  <a:t> gang van zaken</a:t>
            </a:r>
          </a:p>
          <a:p>
            <a:pPr marL="177800" marR="0" lvl="1" indent="-177800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  <a:t>Geeft leiding aan de organisatie en aan de beleidsgebieden van o.m. dierenwelzijn, personeel en organisatie, administratie, communicatie en fondsenwerving en financiën</a:t>
            </a:r>
          </a:p>
          <a:p>
            <a:pPr marL="0" marR="0" lvl="1" algn="l" rtl="0"/>
            <a:r>
              <a:rPr lang="nl-NL" sz="1200" dirty="0">
                <a:ea typeface="Calibri" panose="020F0502020204030204" pitchFamily="34" charset="0"/>
                <a:cs typeface="Calibri" panose="020F0502020204030204" pitchFamily="34" charset="0"/>
              </a:rPr>
              <a:t>     o.b.v. </a:t>
            </a:r>
            <a:r>
              <a:rPr lang="nl-NL" sz="1200" b="0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  <a:t>van het door het bestuur vastgestelde beleid.</a:t>
            </a:r>
          </a:p>
          <a:p>
            <a:pPr marL="171450" marR="0" indent="-171450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  <a:t>Neemt beslissingen in het kader van de dagelijkse voortgang van de werkzaamheden.</a:t>
            </a:r>
          </a:p>
          <a:p>
            <a:pPr marL="171450" marR="0" indent="-171450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  <a:t>Informeert periodiek en legt verantwoording af aan het bestuur over het gevoerde beleid,</a:t>
            </a:r>
          </a:p>
          <a:p>
            <a:pPr marR="0" algn="l" rtl="0"/>
            <a:r>
              <a:rPr lang="nl-NL" sz="1200" dirty="0"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nl-NL" sz="1200" b="0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  <a:t>de voortgang en de ontwikkelingen binnen de organisatie. </a:t>
            </a:r>
            <a:endParaRPr lang="nl-NL" sz="1200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0B25BE08-A000-7141-C4A5-E4209C7A7872}"/>
              </a:ext>
            </a:extLst>
          </p:cNvPr>
          <p:cNvSpPr txBox="1"/>
          <p:nvPr/>
        </p:nvSpPr>
        <p:spPr>
          <a:xfrm>
            <a:off x="5808805" y="1636373"/>
            <a:ext cx="4860000" cy="2160000"/>
          </a:xfrm>
          <a:prstGeom prst="rect">
            <a:avLst/>
          </a:prstGeom>
          <a:solidFill>
            <a:schemeClr val="bg1"/>
          </a:solidFill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R="0" algn="l" rtl="0">
              <a:buClr>
                <a:srgbClr val="000000"/>
              </a:buClr>
            </a:pPr>
            <a:r>
              <a:rPr lang="nl-NL" sz="1200" b="1" i="0" u="none" strike="noStrike" baseline="0" dirty="0">
                <a:solidFill>
                  <a:srgbClr val="000000"/>
                </a:solidFill>
              </a:rPr>
              <a:t>Beleidsvoorbereiding</a:t>
            </a:r>
          </a:p>
          <a:p>
            <a:pPr marL="179388" marR="0" lvl="1" indent="-179388" algn="l" rtl="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>
                <a:solidFill>
                  <a:srgbClr val="000000"/>
                </a:solidFill>
              </a:rPr>
              <a:t>Bereidt het jaarlijkse actieplan voor en zorgt - na volledige goedkeuring door bestuur en RvT - voor realisatie van het beleidsplan en begroting.</a:t>
            </a:r>
          </a:p>
          <a:p>
            <a:pPr marL="179388" marR="0" indent="-179388" algn="l" rtl="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>
                <a:solidFill>
                  <a:srgbClr val="000000"/>
                </a:solidFill>
              </a:rPr>
              <a:t>Doet voorstellen voor het beleidsplan aan het bestuur.</a:t>
            </a:r>
          </a:p>
          <a:p>
            <a:pPr marL="179388" marR="0" indent="-179388" algn="l" rtl="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>
                <a:solidFill>
                  <a:srgbClr val="000000"/>
                </a:solidFill>
              </a:rPr>
              <a:t>Inventariseert de opportuniteiten en bedreigingen.  </a:t>
            </a:r>
          </a:p>
          <a:p>
            <a:pPr marL="179388" marR="0" indent="-179388" algn="l" rtl="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>
                <a:solidFill>
                  <a:srgbClr val="000000"/>
                </a:solidFill>
              </a:rPr>
              <a:t>Brengt de sterke en zwakke punten van de organisatie in beeld. </a:t>
            </a:r>
          </a:p>
          <a:p>
            <a:pPr marL="179388" marR="0" indent="-179388" algn="l" rtl="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>
                <a:solidFill>
                  <a:srgbClr val="000000"/>
                </a:solidFill>
              </a:rPr>
              <a:t>Schat de relevantie van ontwikkelingen in de omgeving in.</a:t>
            </a:r>
          </a:p>
          <a:p>
            <a:pPr marL="179388" marR="0" indent="-179388" algn="l" rtl="0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nl-NL" sz="1200" b="0" i="0" u="none" strike="noStrike" baseline="0" dirty="0">
              <a:solidFill>
                <a:srgbClr val="000000"/>
              </a:solidFill>
            </a:endParaRPr>
          </a:p>
          <a:p>
            <a:pPr marL="179388" marR="0" indent="-179388" algn="l" rtl="0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nl-NL" sz="1200" b="0" i="0" u="none" strike="noStrike" baseline="0" dirty="0">
              <a:solidFill>
                <a:srgbClr val="000000"/>
              </a:solidFill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5618F75-7B1E-7B36-C15F-E6E378629C05}"/>
              </a:ext>
            </a:extLst>
          </p:cNvPr>
          <p:cNvSpPr txBox="1"/>
          <p:nvPr/>
        </p:nvSpPr>
        <p:spPr>
          <a:xfrm>
            <a:off x="677334" y="4052286"/>
            <a:ext cx="4860000" cy="2160000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R="0" algn="l" rtl="0"/>
            <a:r>
              <a:rPr lang="nl-NL" sz="1200" b="1" i="0" u="none" strike="noStrike" baseline="0" dirty="0"/>
              <a:t>Financiën</a:t>
            </a:r>
          </a:p>
          <a:p>
            <a:pPr marL="179388" marR="0" lvl="1" indent="-179388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/>
              <a:t>Bereidt - o.b.v. het jaarlijkse actieplan - de begroting voor en legt deze ter goedkeuring voor aan het bestuur.</a:t>
            </a:r>
          </a:p>
          <a:p>
            <a:pPr marL="179388" marR="0" indent="-179388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/>
              <a:t>Schat financiële consequenties van nieuwe initiatieven in.  </a:t>
            </a:r>
          </a:p>
          <a:p>
            <a:pPr marL="179388" marR="0" indent="-179388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/>
              <a:t>Maakt afspraken over financiering van diensten en activiteiten; e.e.a. binnen vastgesteld beleid en mandaten zoals door het bestuur vastgelegd.  </a:t>
            </a:r>
          </a:p>
          <a:p>
            <a:pPr marL="179388" marR="0" indent="-179388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/>
              <a:t>Ontwikkelt en implementeert plannen voor het genereren van meerdere inkomstenstromen.</a:t>
            </a:r>
          </a:p>
          <a:p>
            <a:pPr marL="179388" marR="0" indent="-179388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/>
              <a:t>Identificeert mogelijke overschrijdingen van de begroting en stelt correctieve acties voor. </a:t>
            </a:r>
            <a:r>
              <a:rPr lang="nl-NL" sz="1200" b="0" i="0" u="none" strike="noStrike" baseline="0" dirty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nl-NL" sz="1200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1C87896-4EFE-131B-2288-DBDC4D3BC63B}"/>
              </a:ext>
            </a:extLst>
          </p:cNvPr>
          <p:cNvSpPr txBox="1"/>
          <p:nvPr/>
        </p:nvSpPr>
        <p:spPr>
          <a:xfrm>
            <a:off x="5818743" y="4052286"/>
            <a:ext cx="4860000" cy="2160000"/>
          </a:xfrm>
          <a:prstGeom prst="rect">
            <a:avLst/>
          </a:prstGeom>
          <a:solidFill>
            <a:schemeClr val="bg1"/>
          </a:solidFill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R="0" algn="l" rtl="0"/>
            <a:r>
              <a:rPr lang="nl-NL" sz="1200" b="1" i="0" u="none" strike="noStrike" baseline="0" dirty="0"/>
              <a:t>Communicatie, samenwerking en ondernemerschap</a:t>
            </a:r>
          </a:p>
          <a:p>
            <a:pPr marL="179388" marR="0" lvl="1" indent="-179388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/>
              <a:t>Draagt de missie, visie en strategie van Dierenasiel Almere uit.</a:t>
            </a:r>
          </a:p>
          <a:p>
            <a:pPr marL="179388" marR="0" indent="-179388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/>
              <a:t>Houdt de wensen van de verschillende doelgroepen in beeld. </a:t>
            </a:r>
          </a:p>
          <a:p>
            <a:pPr marL="179388" marR="0" indent="-179388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/>
              <a:t>Ontwikkelt en geeft uitvoering aan de jaarprogramma’s ‘Communicatie’ en ‘Fondsenwerving’.</a:t>
            </a:r>
          </a:p>
          <a:p>
            <a:pPr marL="179388" marR="0" indent="-179388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/>
              <a:t>Representeert Dierenasiel Almere in de dagelijkse contacten met externen. </a:t>
            </a:r>
          </a:p>
          <a:p>
            <a:pPr marL="179388" marR="0" indent="-179388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/>
              <a:t>Ontwikkelt en onderhoudt netwerken die de positie van Dierenasiel Almere versterken.</a:t>
            </a:r>
          </a:p>
          <a:p>
            <a:pPr marL="179388" marR="0" indent="-179388" algn="l" rtl="0">
              <a:buFont typeface="Arial" panose="020B0604020202020204" pitchFamily="34" charset="0"/>
              <a:buChar char="•"/>
            </a:pPr>
            <a:r>
              <a:rPr lang="nl-NL" sz="1200" b="0" i="0" u="none" strike="noStrike" baseline="0" dirty="0"/>
              <a:t>Vertoont ondernemerschap: is proactief, neemt initiatieven, is alert op nieuwe opportuniteiten en bedreigingen.</a:t>
            </a:r>
            <a:endParaRPr lang="nl-NL" sz="1200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422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92D050"/>
                </a:solidFill>
              </a:rPr>
              <a:t>Inhoud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2166551"/>
            <a:ext cx="8596668" cy="3874811"/>
          </a:xfrm>
        </p:spPr>
        <p:txBody>
          <a:bodyPr>
            <a:normAutofit/>
          </a:bodyPr>
          <a:lstStyle/>
          <a:p>
            <a:r>
              <a:rPr lang="nl-NL" sz="2000" dirty="0" smtClean="0">
                <a:solidFill>
                  <a:srgbClr val="0070C0"/>
                </a:solidFill>
              </a:rPr>
              <a:t>Waarom </a:t>
            </a:r>
            <a:r>
              <a:rPr lang="nl-NL" sz="2000" dirty="0">
                <a:solidFill>
                  <a:srgbClr val="0070C0"/>
                </a:solidFill>
              </a:rPr>
              <a:t>omschakelen naar een stichting?</a:t>
            </a:r>
          </a:p>
          <a:p>
            <a:r>
              <a:rPr lang="nl-NL" sz="2000" dirty="0">
                <a:solidFill>
                  <a:srgbClr val="0070C0"/>
                </a:solidFill>
              </a:rPr>
              <a:t>Wat willen we bereiken met de omzetting naar stichting?</a:t>
            </a:r>
          </a:p>
          <a:p>
            <a:r>
              <a:rPr lang="nl-NL" sz="2000" dirty="0">
                <a:solidFill>
                  <a:srgbClr val="0070C0"/>
                </a:solidFill>
              </a:rPr>
              <a:t>Beoogd bestuursmodel Dierenasiel Almere</a:t>
            </a:r>
          </a:p>
          <a:p>
            <a:r>
              <a:rPr lang="nl-NL" sz="2000" dirty="0">
                <a:solidFill>
                  <a:srgbClr val="0070C0"/>
                </a:solidFill>
              </a:rPr>
              <a:t>Organisatie-opzet van Stichting Dierenasiel Almere</a:t>
            </a:r>
          </a:p>
          <a:p>
            <a:endParaRPr lang="nl-NL" sz="2000" dirty="0">
              <a:solidFill>
                <a:srgbClr val="0070C0"/>
              </a:solidFill>
            </a:endParaRPr>
          </a:p>
          <a:p>
            <a:r>
              <a:rPr lang="nl-NL" sz="2000" dirty="0">
                <a:solidFill>
                  <a:srgbClr val="0070C0"/>
                </a:solidFill>
              </a:rPr>
              <a:t>Bijlagen</a:t>
            </a:r>
          </a:p>
        </p:txBody>
      </p:sp>
      <p:pic>
        <p:nvPicPr>
          <p:cNvPr id="4" name="Afbeelding 3" descr="cid:image001.png@01D9634D.8D807D2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47" y="5439708"/>
            <a:ext cx="3244379" cy="11499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884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900050" cy="1320800"/>
          </a:xfrm>
        </p:spPr>
        <p:txBody>
          <a:bodyPr>
            <a:normAutofit/>
          </a:bodyPr>
          <a:lstStyle/>
          <a:p>
            <a:r>
              <a:rPr lang="nl-NL" dirty="0" smtClean="0"/>
              <a:t>Waarom omschakelen naar een stichting?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77333" y="1484187"/>
            <a:ext cx="9018601" cy="4725425"/>
          </a:xfrm>
        </p:spPr>
        <p:txBody>
          <a:bodyPr>
            <a:normAutofit/>
          </a:bodyPr>
          <a:lstStyle/>
          <a:p>
            <a:r>
              <a:rPr lang="nl-NL" sz="1700" dirty="0"/>
              <a:t>In eerdere ledenvergaderingen is de wenselijkheid en intentie om de vereniging om te zetten naar stichting benoemd.</a:t>
            </a:r>
          </a:p>
          <a:p>
            <a:r>
              <a:rPr lang="nl-NL" sz="1700" dirty="0"/>
              <a:t>Dierenasiel Almere heeft ca. 1.700 leden geregistreerd</a:t>
            </a:r>
          </a:p>
          <a:p>
            <a:pPr lvl="1"/>
            <a:r>
              <a:rPr lang="nl-NL" dirty="0"/>
              <a:t>Deze leden sympathiseren met ons werk en geven ons financiële steun</a:t>
            </a:r>
          </a:p>
          <a:p>
            <a:pPr lvl="1"/>
            <a:r>
              <a:rPr lang="nl-NL" dirty="0"/>
              <a:t>De ledenopkomst op algemene ledenvergaderingen is doorgaans gering (&lt;2%)</a:t>
            </a:r>
          </a:p>
          <a:p>
            <a:pPr lvl="1"/>
            <a:r>
              <a:rPr lang="nl-NL" dirty="0"/>
              <a:t>‘Ledenvijver’ is relatief klein waardoor het onzeker is dat er voldoende leden bereid zijn om vrijwilligerswerk (w.o. het bestuur) te doen</a:t>
            </a:r>
          </a:p>
          <a:p>
            <a:r>
              <a:rPr lang="nl-NL" sz="1700" dirty="0"/>
              <a:t>De geringe ledenopkomst op ledenvergaderingen leidt mogelijk tot minder draagvlak voor besluitvorming en tot minder effectief toezicht op beleid en bedrijfsvoering.</a:t>
            </a:r>
          </a:p>
          <a:p>
            <a:r>
              <a:rPr lang="nl-NL" sz="1700" dirty="0"/>
              <a:t>Dierenasiel Almere vervult een belangrijk maatschappelijk/publiekelijk doel; voor een dergelijk doel wordt veelal stichting als rechtsvorm gehanteerd; een vereniging richt zich veelal op het  gezamenlijk doen van eigen activiteiten (buurtvereniging).</a:t>
            </a:r>
          </a:p>
          <a:p>
            <a:r>
              <a:rPr lang="nl-NL" sz="1700" dirty="0"/>
              <a:t>Die maatschappelijk rol maakt ook dat Dierenasiel Almere de morele plicht heeft haar organisatie en controles op orde te hebben. </a:t>
            </a:r>
          </a:p>
          <a:p>
            <a:endParaRPr lang="nl-NL" dirty="0"/>
          </a:p>
        </p:txBody>
      </p:sp>
      <p:pic>
        <p:nvPicPr>
          <p:cNvPr id="6" name="Tijdelijke aanduiding voor inhoud 3" descr="cid:image001.png@01D9634D.8D807D2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51" y="6209612"/>
            <a:ext cx="1685714" cy="4952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116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8744"/>
          </a:xfrm>
        </p:spPr>
        <p:txBody>
          <a:bodyPr>
            <a:normAutofit fontScale="90000"/>
          </a:bodyPr>
          <a:lstStyle/>
          <a:p>
            <a:r>
              <a:rPr lang="nl-NL" dirty="0"/>
              <a:t>Wat willen we bereiken met de omzetting naar stichting?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15744"/>
            <a:ext cx="9445612" cy="3880773"/>
          </a:xfrm>
        </p:spPr>
        <p:txBody>
          <a:bodyPr>
            <a:no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nl-NL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 eerdere ledenvergaderingen is de wenselijkheid en intentie om de vereniging om te zetten naar stichting benoemd.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nl-NL" sz="1700" dirty="0"/>
              <a:t>Voorwaarden creëren dat de situatie (financieel én organisatorisch) uit het verleden zich niet herhaalt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nl-NL" sz="1700" dirty="0"/>
              <a:t>Adequaat toezicht op beleid en bedrijfsvoering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nl-NL" sz="1700" dirty="0"/>
              <a:t>Duidelijkheid omtrent onderlinge (management)verantwoordelijkheden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nl-NL" sz="1700" dirty="0"/>
              <a:t>Lange termijn focus (meerjarenplannen en –begrotingen)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nl-NL" sz="1700" dirty="0"/>
              <a:t>Snellere besluitvorming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nl-NL" sz="1700" dirty="0"/>
              <a:t>Meer aandacht voor onze sympathisanten (leden, donateurs, vrijwilligers en inwoners Almere)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nl-NL" sz="1700" dirty="0"/>
              <a:t>Meer attentie voor onze maatschappelijke rol en verantwoordelijkheid</a:t>
            </a:r>
          </a:p>
          <a:p>
            <a:endParaRPr lang="nl-NL" sz="1700" dirty="0"/>
          </a:p>
          <a:p>
            <a:endParaRPr lang="nl-NL" sz="1700" dirty="0"/>
          </a:p>
        </p:txBody>
      </p:sp>
      <p:pic>
        <p:nvPicPr>
          <p:cNvPr id="4" name="Tijdelijke aanduiding voor inhoud 3" descr="cid:image001.png@01D9634D.8D807D2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51" y="6209612"/>
            <a:ext cx="1685714" cy="4952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7994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Beoogd bestuursmodel Dierenasiel Almere</a:t>
            </a:r>
            <a:br>
              <a:rPr lang="nl-NL" dirty="0"/>
            </a:br>
            <a:endParaRPr lang="nl-NL" dirty="0"/>
          </a:p>
        </p:txBody>
      </p:sp>
      <p:pic>
        <p:nvPicPr>
          <p:cNvPr id="4" name="Tijdelijke aanduiding voor inhoud 3" descr="cid:image001.png@01D9634D.8D807D2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51" y="6209612"/>
            <a:ext cx="1685714" cy="49523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571" y="4506305"/>
            <a:ext cx="9554061" cy="1838887"/>
          </a:xfrm>
        </p:spPr>
        <p:txBody>
          <a:bodyPr>
            <a:normAutofit/>
          </a:bodyPr>
          <a:lstStyle/>
          <a:p>
            <a:r>
              <a:rPr lang="nl-NL" sz="1700" dirty="0"/>
              <a:t>Het bestuur beveelt het Raad-van-Toezicht-model aan. Dit model biedt de gewenste controle op financiën en bedrijfsvoering. Verder sluit dit model ook goed aan op de huidige organisatie.</a:t>
            </a:r>
          </a:p>
          <a:p>
            <a:r>
              <a:rPr lang="nl-NL" sz="1700" dirty="0"/>
              <a:t>Beoogde samenstelling RvT: professionals met kennis en ervaring op het gebied van dieren- welzijn, management, financiën en communicatie. Eén lid op voordracht van de donateurs    en evt. een lid van Gemeente Almere indien zij dat willen.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602" y="1402513"/>
            <a:ext cx="10217782" cy="2822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80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0075" y="609600"/>
            <a:ext cx="9957858" cy="1320800"/>
          </a:xfrm>
        </p:spPr>
        <p:txBody>
          <a:bodyPr>
            <a:normAutofit/>
          </a:bodyPr>
          <a:lstStyle/>
          <a:p>
            <a:r>
              <a:rPr lang="nl-NL" sz="3200" dirty="0"/>
              <a:t>Organisatie-opzet</a:t>
            </a:r>
            <a:r>
              <a:rPr lang="nl-NL" dirty="0"/>
              <a:t> Stichting Dierenasiel Almere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498354"/>
            <a:ext cx="9035077" cy="3385077"/>
          </a:xfrm>
        </p:spPr>
        <p:txBody>
          <a:bodyPr>
            <a:normAutofit fontScale="25000" lnSpcReduction="20000"/>
          </a:bodyPr>
          <a:lstStyle/>
          <a:p>
            <a:r>
              <a:rPr lang="nl-NL" sz="6800" dirty="0"/>
              <a:t>Aangepaste management structuur:</a:t>
            </a:r>
          </a:p>
          <a:p>
            <a:pPr lvl="1"/>
            <a:r>
              <a:rPr lang="nl-NL" sz="5600" dirty="0"/>
              <a:t>Een Raad van Toezicht (RvT) voor controle, advies en klankbord voor het bestuur (zie bijlage 1 voor verantwoordelijkheden RvT),</a:t>
            </a:r>
          </a:p>
          <a:p>
            <a:pPr lvl="1"/>
            <a:r>
              <a:rPr lang="nl-NL" sz="5600" dirty="0"/>
              <a:t>Een Bestuur dat beleidsbepalend en controlerend is (zie bijlage 2 voor verantwoordelijkheden Bestuur),</a:t>
            </a:r>
          </a:p>
          <a:p>
            <a:pPr lvl="1"/>
            <a:r>
              <a:rPr lang="nl-NL" sz="5600" dirty="0"/>
              <a:t>Een Management Team voor de dagelijkse leiding (zie bijlage 3 voor verantwoordelijkheden Management Team).</a:t>
            </a:r>
          </a:p>
          <a:p>
            <a:endParaRPr lang="nl-NL" dirty="0"/>
          </a:p>
          <a:p>
            <a:r>
              <a:rPr lang="nl-NL" sz="6800" dirty="0"/>
              <a:t>Naleving van de richtlijnen ‘Goed bestuur’ zoals vastgelegd in de Wet Bestuur Toezicht Rechtspersonen (zie bijlage 4 voor toelichting)</a:t>
            </a:r>
          </a:p>
          <a:p>
            <a:endParaRPr lang="nl-NL" sz="6800" dirty="0"/>
          </a:p>
          <a:p>
            <a:r>
              <a:rPr lang="nl-NL" sz="6800" dirty="0"/>
              <a:t>Jaarprogramma met activiteiten en informatie voor onze donateurs en andere belanghebbenden (vrijwilligers, medewerkers, inwoners Almere, Gemeente Almere)</a:t>
            </a:r>
          </a:p>
          <a:p>
            <a:endParaRPr lang="nl-NL" sz="6800" dirty="0"/>
          </a:p>
          <a:p>
            <a:r>
              <a:rPr lang="nl-NL" sz="6800" dirty="0"/>
              <a:t>Leden van Vereniging Dierenasiel Almere worden automatisch donateur van Stichting Dierenasiel Almere</a:t>
            </a:r>
          </a:p>
        </p:txBody>
      </p:sp>
      <p:pic>
        <p:nvPicPr>
          <p:cNvPr id="4" name="Tijdelijke aanduiding voor inhoud 3" descr="cid:image001.png@01D9634D.8D807D2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51" y="6209612"/>
            <a:ext cx="1685714" cy="4952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2267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570531-E05F-6846-C470-EF478F6FA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5172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endParaRPr lang="nl-NL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nl-NL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nl-NL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nl-NL" sz="4800" dirty="0">
                <a:solidFill>
                  <a:srgbClr val="0070C0"/>
                </a:solidFill>
              </a:rPr>
              <a:t>Bijlagen</a:t>
            </a:r>
          </a:p>
        </p:txBody>
      </p:sp>
    </p:spTree>
    <p:extLst>
      <p:ext uri="{BB962C8B-B14F-4D97-AF65-F5344CB8AC3E}">
        <p14:creationId xmlns:p14="http://schemas.microsoft.com/office/powerpoint/2010/main" val="3268939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880600" cy="1320800"/>
          </a:xfrm>
        </p:spPr>
        <p:txBody>
          <a:bodyPr>
            <a:normAutofit/>
          </a:bodyPr>
          <a:lstStyle/>
          <a:p>
            <a:r>
              <a:rPr lang="nl-NL" sz="3200" dirty="0"/>
              <a:t>Beoogde verantwoordelijkheden RvT*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2" y="1737256"/>
            <a:ext cx="10913305" cy="3385077"/>
          </a:xfrm>
        </p:spPr>
        <p:txBody>
          <a:bodyPr>
            <a:normAutofit fontScale="25000" lnSpcReduction="20000"/>
          </a:bodyPr>
          <a:lstStyle/>
          <a:p>
            <a:r>
              <a:rPr lang="nl-NL" sz="6800" dirty="0"/>
              <a:t>Toezicht op het beleid van het bestuur en op de algemene gang van zaken.</a:t>
            </a:r>
          </a:p>
          <a:p>
            <a:endParaRPr lang="nl-NL" sz="6800" dirty="0"/>
          </a:p>
          <a:p>
            <a:r>
              <a:rPr lang="nl-NL" sz="6800" dirty="0"/>
              <a:t>Goedkeuring van de jaarstukken en vaststelling van de begroting</a:t>
            </a:r>
          </a:p>
          <a:p>
            <a:endParaRPr lang="nl-NL" sz="6800" dirty="0"/>
          </a:p>
          <a:p>
            <a:r>
              <a:rPr lang="nl-NL" sz="6800" dirty="0"/>
              <a:t>Staat het bestuur met raad ter zijde.</a:t>
            </a:r>
          </a:p>
          <a:p>
            <a:endParaRPr lang="nl-NL" sz="6800" dirty="0"/>
          </a:p>
          <a:p>
            <a:r>
              <a:rPr lang="nl-NL" sz="6800" dirty="0"/>
              <a:t>Heeft toegang tot alle lokaliteiten van het dierenasiel**.</a:t>
            </a:r>
          </a:p>
          <a:p>
            <a:endParaRPr lang="nl-NL" sz="6800" dirty="0"/>
          </a:p>
          <a:p>
            <a:r>
              <a:rPr lang="nl-NL" sz="6800" dirty="0"/>
              <a:t>Heeft het recht op onderzoek van en inzage van documenten en elektronische bestanden**.</a:t>
            </a:r>
          </a:p>
          <a:p>
            <a:endParaRPr lang="nl-NL" sz="6800" dirty="0"/>
          </a:p>
          <a:p>
            <a:r>
              <a:rPr lang="nl-NL" sz="6800" dirty="0"/>
              <a:t>Kan desgewenst een externe deskundige inschakelen.</a:t>
            </a:r>
          </a:p>
          <a:p>
            <a:pPr marL="0" indent="0">
              <a:spcBef>
                <a:spcPts val="0"/>
              </a:spcBef>
              <a:buNone/>
            </a:pPr>
            <a:endParaRPr lang="nl-NL" sz="7200" i="1" dirty="0"/>
          </a:p>
          <a:p>
            <a:pPr marL="0" indent="0">
              <a:spcBef>
                <a:spcPts val="0"/>
              </a:spcBef>
              <a:buNone/>
            </a:pPr>
            <a:endParaRPr lang="nl-NL" sz="7200" i="1" dirty="0"/>
          </a:p>
          <a:p>
            <a:pPr marL="0" indent="0">
              <a:spcBef>
                <a:spcPts val="0"/>
              </a:spcBef>
              <a:buNone/>
            </a:pPr>
            <a:r>
              <a:rPr lang="nl-NL" sz="4000" i="1" dirty="0"/>
              <a:t>* Uiteindelijke bewoordingen in de omzettingsakte kunnen afwijken; de notaris zal de tekst voor de omzettingsakte verzorgen.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4000" i="1" dirty="0"/>
              <a:t>** i.o.m. Bestuur en rekening houdend met wet- en regelgeving betreffende privacy en persoonsgegevens</a:t>
            </a:r>
          </a:p>
          <a:p>
            <a:endParaRPr lang="nl-NL" sz="6800" dirty="0"/>
          </a:p>
          <a:p>
            <a:endParaRPr lang="nl-NL" sz="6800" dirty="0"/>
          </a:p>
        </p:txBody>
      </p:sp>
      <p:pic>
        <p:nvPicPr>
          <p:cNvPr id="4" name="Tijdelijke aanduiding voor inhoud 3" descr="cid:image001.png@01D9634D.8D807D2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51" y="6209612"/>
            <a:ext cx="1685714" cy="4952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108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880600" cy="1320800"/>
          </a:xfrm>
        </p:spPr>
        <p:txBody>
          <a:bodyPr>
            <a:normAutofit/>
          </a:bodyPr>
          <a:lstStyle/>
          <a:p>
            <a:r>
              <a:rPr lang="nl-NL" sz="3200" dirty="0"/>
              <a:t>Beoogde verantwoordelijkheden Bestuur*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2" y="1646638"/>
            <a:ext cx="10913305" cy="338507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nl-NL" sz="1400" dirty="0"/>
              <a:t>Het besturen van Dierenasiel Almere (bestuursleden gezamenlijk bevoegd).</a:t>
            </a:r>
          </a:p>
          <a:p>
            <a:pPr>
              <a:spcBef>
                <a:spcPts val="0"/>
              </a:spcBef>
            </a:pPr>
            <a:endParaRPr lang="nl-NL" sz="1400" dirty="0"/>
          </a:p>
          <a:p>
            <a:pPr>
              <a:spcBef>
                <a:spcPts val="0"/>
              </a:spcBef>
            </a:pPr>
            <a:r>
              <a:rPr lang="nl-NL" sz="1400" dirty="0"/>
              <a:t>Houdt toezicht op uitvoering van beleid en dagelijkse leiding door MT.</a:t>
            </a:r>
          </a:p>
          <a:p>
            <a:pPr>
              <a:spcBef>
                <a:spcPts val="0"/>
              </a:spcBef>
            </a:pPr>
            <a:endParaRPr lang="nl-NL" sz="1400" dirty="0"/>
          </a:p>
          <a:p>
            <a:pPr>
              <a:spcBef>
                <a:spcPts val="0"/>
              </a:spcBef>
            </a:pPr>
            <a:r>
              <a:rPr lang="nl-NL" sz="1400" dirty="0"/>
              <a:t>Steunt het MT bij dagelijkse leiding. </a:t>
            </a:r>
          </a:p>
          <a:p>
            <a:pPr>
              <a:spcBef>
                <a:spcPts val="0"/>
              </a:spcBef>
            </a:pPr>
            <a:endParaRPr lang="nl-NL" sz="1400" dirty="0"/>
          </a:p>
          <a:p>
            <a:pPr>
              <a:spcBef>
                <a:spcPts val="0"/>
              </a:spcBef>
            </a:pPr>
            <a:r>
              <a:rPr lang="nl-NL" sz="1400" dirty="0"/>
              <a:t>Bepaalt strategie en beleid.</a:t>
            </a:r>
          </a:p>
          <a:p>
            <a:pPr>
              <a:spcBef>
                <a:spcPts val="0"/>
              </a:spcBef>
            </a:pPr>
            <a:endParaRPr lang="nl-NL" sz="1400" dirty="0"/>
          </a:p>
          <a:p>
            <a:pPr>
              <a:spcBef>
                <a:spcPts val="0"/>
              </a:spcBef>
            </a:pPr>
            <a:r>
              <a:rPr lang="nl-NL" sz="1400" dirty="0"/>
              <a:t>Beheert en beschikt over het vermogen van de stichting</a:t>
            </a:r>
          </a:p>
          <a:p>
            <a:pPr>
              <a:spcBef>
                <a:spcPts val="0"/>
              </a:spcBef>
            </a:pPr>
            <a:endParaRPr lang="nl-NL" sz="1400" dirty="0"/>
          </a:p>
          <a:p>
            <a:pPr>
              <a:spcBef>
                <a:spcPts val="0"/>
              </a:spcBef>
            </a:pPr>
            <a:r>
              <a:rPr lang="nl-NL" sz="1400" dirty="0"/>
              <a:t>Zorgt voor een adequate administratie, bewaakt de begroting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400" dirty="0"/>
              <a:t>      en verzorgt de financiële rapportage en externe verslaggeving. </a:t>
            </a:r>
          </a:p>
          <a:p>
            <a:pPr>
              <a:spcBef>
                <a:spcPts val="0"/>
              </a:spcBef>
            </a:pPr>
            <a:endParaRPr lang="nl-NL" sz="1400" dirty="0"/>
          </a:p>
          <a:p>
            <a:pPr>
              <a:spcBef>
                <a:spcPts val="0"/>
              </a:spcBef>
            </a:pPr>
            <a:r>
              <a:rPr lang="nl-NL" sz="1400" dirty="0"/>
              <a:t>Ziet toe op de naleving van wet- en regelgeving.</a:t>
            </a:r>
          </a:p>
          <a:p>
            <a:pPr>
              <a:spcBef>
                <a:spcPts val="0"/>
              </a:spcBef>
            </a:pPr>
            <a:endParaRPr lang="nl-NL" sz="1400" dirty="0"/>
          </a:p>
          <a:p>
            <a:pPr>
              <a:spcBef>
                <a:spcPts val="0"/>
              </a:spcBef>
            </a:pPr>
            <a:r>
              <a:rPr lang="nl-NL" sz="1400" dirty="0"/>
              <a:t>Beheerst de risico’s voorvloeiend uit de activiteiten.</a:t>
            </a:r>
          </a:p>
          <a:p>
            <a:pPr>
              <a:spcBef>
                <a:spcPts val="0"/>
              </a:spcBef>
            </a:pPr>
            <a:endParaRPr lang="nl-NL" sz="1400" dirty="0"/>
          </a:p>
          <a:p>
            <a:pPr>
              <a:spcBef>
                <a:spcPts val="0"/>
              </a:spcBef>
            </a:pPr>
            <a:r>
              <a:rPr lang="nl-NL" sz="1400" dirty="0"/>
              <a:t>Vertegenwoordigt Dierenasiel Almere.</a:t>
            </a:r>
          </a:p>
          <a:p>
            <a:pPr marL="0" indent="0">
              <a:spcBef>
                <a:spcPts val="0"/>
              </a:spcBef>
              <a:buNone/>
            </a:pPr>
            <a:endParaRPr lang="nl-NL" sz="1400" i="1" dirty="0"/>
          </a:p>
          <a:p>
            <a:pPr marL="0" indent="0">
              <a:spcBef>
                <a:spcPts val="0"/>
              </a:spcBef>
              <a:buNone/>
            </a:pPr>
            <a:r>
              <a:rPr lang="nl-NL" sz="1400" i="1" dirty="0"/>
              <a:t>* </a:t>
            </a:r>
            <a:r>
              <a:rPr lang="nl-NL" sz="1000" i="1" dirty="0"/>
              <a:t>Uiteindelijke bewoordingen in de omzettingsakte kunnen afwijken; de notaris zal de tekst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NL" sz="1000" i="1" dirty="0"/>
              <a:t>   voor de omzettingsakte verzorgen.</a:t>
            </a:r>
          </a:p>
          <a:p>
            <a:pPr marL="0" indent="0">
              <a:spcBef>
                <a:spcPts val="0"/>
              </a:spcBef>
              <a:buNone/>
            </a:pPr>
            <a:endParaRPr lang="nl-NL" sz="1400" i="1" dirty="0"/>
          </a:p>
          <a:p>
            <a:endParaRPr lang="nl-NL" sz="1400" dirty="0"/>
          </a:p>
          <a:p>
            <a:endParaRPr lang="nl-NL" sz="1400" dirty="0"/>
          </a:p>
        </p:txBody>
      </p:sp>
      <p:pic>
        <p:nvPicPr>
          <p:cNvPr id="4" name="Tijdelijke aanduiding voor inhoud 3" descr="cid:image001.png@01D9634D.8D807D20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51" y="6209612"/>
            <a:ext cx="1685714" cy="49523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3FCD7ADA-6D39-A7A0-412F-DEF0713D450E}"/>
              </a:ext>
            </a:extLst>
          </p:cNvPr>
          <p:cNvSpPr txBox="1"/>
          <p:nvPr/>
        </p:nvSpPr>
        <p:spPr>
          <a:xfrm>
            <a:off x="6445648" y="2475008"/>
            <a:ext cx="4717125" cy="3385542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nl-NL" sz="1200" b="1" dirty="0"/>
              <a:t>Het Bestuur dient de Raad van Toezicht goedkeuring te vragen</a:t>
            </a:r>
          </a:p>
          <a:p>
            <a:pPr marL="0" lvl="1"/>
            <a:r>
              <a:rPr lang="nl-NL" sz="1200" b="1" dirty="0"/>
              <a:t>voor de volgende bestuurszaken: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De jaarlijkse review en update van het meerjarenplan.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Het jaarlijks actieplan en begroting.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Het ter leen verstrekken of opnemen van gelden.**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Duurzame samenwerking met andere organisaties.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Meerjarige overeenkomsten met doorlopende verplichtingen.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Bij gerechtelijke procedures.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De hoofdlijnen van het arbeidsvoorwaardenbeleid.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Het sluiten en wijzigen van arbeidsovereenkomsten (&gt; € 50K).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Wijziging van de verantwoordelijkheden van het MT. 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Pensioenregelingen en toekennen afwijkende pensioenrechten.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Het aangaan van rechtshandelingen (overeenkomsten) met</a:t>
            </a:r>
          </a:p>
          <a:p>
            <a:pPr marL="0" lvl="1"/>
            <a:r>
              <a:rPr lang="nl-NL" sz="1200" dirty="0"/>
              <a:t>    een waarde van meer dan € 50K.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Overdracht of sluiting van het asiel of een deel daarvan.</a:t>
            </a:r>
          </a:p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nl-NL" sz="1200" dirty="0"/>
              <a:t>Het aanvragen van surseance van betaling van de stichting.</a:t>
            </a:r>
          </a:p>
          <a:p>
            <a:pPr marL="0" lvl="1"/>
            <a:r>
              <a:rPr lang="nl-NL" sz="1200" dirty="0"/>
              <a:t>    </a:t>
            </a:r>
          </a:p>
          <a:p>
            <a:pPr marL="0" lvl="1"/>
            <a:r>
              <a:rPr lang="nl-NL" sz="1100" dirty="0"/>
              <a:t> </a:t>
            </a:r>
            <a:r>
              <a:rPr lang="nl-NL" sz="1100" i="1" dirty="0"/>
              <a:t>** </a:t>
            </a:r>
            <a:r>
              <a:rPr lang="nl-NL" sz="900" i="1" dirty="0"/>
              <a:t>voor zover niet eerder door RvT goedgekeurd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11219683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8999B8AEBCDD4FA52D238E0AA09474" ma:contentTypeVersion="3" ma:contentTypeDescription="Een nieuw document maken." ma:contentTypeScope="" ma:versionID="e65bc2ca968109066fe9db78fba2c364">
  <xsd:schema xmlns:xsd="http://www.w3.org/2001/XMLSchema" xmlns:xs="http://www.w3.org/2001/XMLSchema" xmlns:p="http://schemas.microsoft.com/office/2006/metadata/properties" xmlns:ns3="d08008f8-2d2e-48dc-9058-ae8d2144b7a1" targetNamespace="http://schemas.microsoft.com/office/2006/metadata/properties" ma:root="true" ma:fieldsID="fd671224423ac82f7b6b528355e83b77" ns3:_="">
    <xsd:import namespace="d08008f8-2d2e-48dc-9058-ae8d2144b7a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8008f8-2d2e-48dc-9058-ae8d2144b7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591316-C44B-4159-BBA0-6836BA441E2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680EB7-73FC-4EC2-B039-0610D255C56F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08008f8-2d2e-48dc-9058-ae8d2144b7a1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08ED2E8-E438-4015-9BE5-26D2E0F5FC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8008f8-2d2e-48dc-9058-ae8d2144b7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197</TotalTime>
  <Words>1119</Words>
  <Application>Microsoft Office PowerPoint</Application>
  <PresentationFormat>Breedbeeld</PresentationFormat>
  <Paragraphs>127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Omzetting  Dierenasiel Almere van Vereniging naar Stichting</vt:lpstr>
      <vt:lpstr>Inhoud</vt:lpstr>
      <vt:lpstr>Waarom omschakelen naar een stichting?</vt:lpstr>
      <vt:lpstr>Wat willen we bereiken met de omzetting naar stichting?</vt:lpstr>
      <vt:lpstr>Beoogd bestuursmodel Dierenasiel Almere </vt:lpstr>
      <vt:lpstr>Organisatie-opzet Stichting Dierenasiel Almere </vt:lpstr>
      <vt:lpstr>PowerPoint-presentatie</vt:lpstr>
      <vt:lpstr>Beoogde verantwoordelijkheden RvT*</vt:lpstr>
      <vt:lpstr>Beoogde verantwoordelijkheden Bestuur*</vt:lpstr>
      <vt:lpstr>Beoogde verantwoordelijkheden MT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 op de BLV  29 september 2023</dc:title>
  <dc:creator>Mascha van Yperen | Dierenasielalmere</dc:creator>
  <cp:lastModifiedBy>Voorzitter Dierenasiel</cp:lastModifiedBy>
  <cp:revision>17</cp:revision>
  <dcterms:created xsi:type="dcterms:W3CDTF">2023-09-19T07:38:25Z</dcterms:created>
  <dcterms:modified xsi:type="dcterms:W3CDTF">2023-09-25T09:08:00Z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0x010100498999B8AEBCDD4FA52D238E0AA09474</vt:lpwstr>
  </property>
</Properties>
</file>